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1608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743A4-931A-4078-AA9C-C5FE908A0D94}" type="datetimeFigureOut">
              <a:rPr lang="en-GB" smtClean="0"/>
              <a:pPr/>
              <a:t>04/12/2015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D5E8-A7C5-44CB-9F43-A819D6C808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743A4-931A-4078-AA9C-C5FE908A0D94}" type="datetimeFigureOut">
              <a:rPr lang="en-GB" smtClean="0"/>
              <a:pPr/>
              <a:t>04/12/2015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D5E8-A7C5-44CB-9F43-A819D6C808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743A4-931A-4078-AA9C-C5FE908A0D94}" type="datetimeFigureOut">
              <a:rPr lang="en-GB" smtClean="0"/>
              <a:pPr/>
              <a:t>04/12/2015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D5E8-A7C5-44CB-9F43-A819D6C808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743A4-931A-4078-AA9C-C5FE908A0D94}" type="datetimeFigureOut">
              <a:rPr lang="en-GB" smtClean="0"/>
              <a:pPr/>
              <a:t>04/12/2015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D5E8-A7C5-44CB-9F43-A819D6C808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743A4-931A-4078-AA9C-C5FE908A0D94}" type="datetimeFigureOut">
              <a:rPr lang="en-GB" smtClean="0"/>
              <a:pPr/>
              <a:t>04/12/2015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D5E8-A7C5-44CB-9F43-A819D6C808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743A4-931A-4078-AA9C-C5FE908A0D94}" type="datetimeFigureOut">
              <a:rPr lang="en-GB" smtClean="0"/>
              <a:pPr/>
              <a:t>04/12/2015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D5E8-A7C5-44CB-9F43-A819D6C808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743A4-931A-4078-AA9C-C5FE908A0D94}" type="datetimeFigureOut">
              <a:rPr lang="en-GB" smtClean="0"/>
              <a:pPr/>
              <a:t>04/12/2015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D5E8-A7C5-44CB-9F43-A819D6C808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743A4-931A-4078-AA9C-C5FE908A0D94}" type="datetimeFigureOut">
              <a:rPr lang="en-GB" smtClean="0"/>
              <a:pPr/>
              <a:t>04/12/2015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D5E8-A7C5-44CB-9F43-A819D6C808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743A4-931A-4078-AA9C-C5FE908A0D94}" type="datetimeFigureOut">
              <a:rPr lang="en-GB" smtClean="0"/>
              <a:pPr/>
              <a:t>04/12/2015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D5E8-A7C5-44CB-9F43-A819D6C808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743A4-931A-4078-AA9C-C5FE908A0D94}" type="datetimeFigureOut">
              <a:rPr lang="en-GB" smtClean="0"/>
              <a:pPr/>
              <a:t>04/12/2015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D5E8-A7C5-44CB-9F43-A819D6C808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743A4-931A-4078-AA9C-C5FE908A0D94}" type="datetimeFigureOut">
              <a:rPr lang="en-GB" smtClean="0"/>
              <a:pPr/>
              <a:t>04/12/2015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D5E8-A7C5-44CB-9F43-A819D6C808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743A4-931A-4078-AA9C-C5FE908A0D94}" type="datetimeFigureOut">
              <a:rPr lang="en-GB" smtClean="0"/>
              <a:pPr/>
              <a:t>04/12/2015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6D5E8-A7C5-44CB-9F43-A819D6C808F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260648" y="7776864"/>
            <a:ext cx="6336704" cy="7555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2126708" y="236418"/>
            <a:ext cx="4024948" cy="646331"/>
          </a:xfrm>
          <a:prstGeom prst="rect">
            <a:avLst/>
          </a:prstGeom>
          <a:noFill/>
          <a:ln>
            <a:solidFill>
              <a:srgbClr val="008080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b="1" u="sng" dirty="0" smtClean="0">
                <a:solidFill>
                  <a:srgbClr val="008080"/>
                </a:solidFill>
              </a:rPr>
              <a:t>How to control  your central heating</a:t>
            </a:r>
          </a:p>
          <a:p>
            <a:pPr algn="ctr"/>
            <a:r>
              <a:rPr lang="en-GB" sz="1600" b="1" dirty="0" smtClean="0">
                <a:solidFill>
                  <a:srgbClr val="008080"/>
                </a:solidFill>
              </a:rPr>
              <a:t>Mitsubishi  </a:t>
            </a:r>
            <a:r>
              <a:rPr lang="en-GB" sz="1600" b="1" dirty="0" err="1" smtClean="0">
                <a:solidFill>
                  <a:srgbClr val="008080"/>
                </a:solidFill>
              </a:rPr>
              <a:t>Ecodan</a:t>
            </a:r>
            <a:r>
              <a:rPr lang="en-GB" sz="1600" b="1" dirty="0" smtClean="0">
                <a:solidFill>
                  <a:srgbClr val="008080"/>
                </a:solidFill>
              </a:rPr>
              <a:t> Heat Pump</a:t>
            </a:r>
            <a:endParaRPr lang="en-GB" sz="1600" b="1" dirty="0">
              <a:solidFill>
                <a:srgbClr val="00808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02288" y="5042078"/>
            <a:ext cx="6405534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500" dirty="0" smtClean="0"/>
              <a:t>If </a:t>
            </a:r>
            <a:r>
              <a:rPr lang="en-GB" sz="1500" dirty="0" smtClean="0"/>
              <a:t>the selected temperature (1) is lower than the current room temperature (2), the heating will not come on, as your home is already warm enough.</a:t>
            </a:r>
          </a:p>
          <a:p>
            <a:pPr algn="just"/>
            <a:endParaRPr lang="en-GB" sz="1300" dirty="0"/>
          </a:p>
          <a:p>
            <a:pPr algn="just"/>
            <a:r>
              <a:rPr lang="en-GB" sz="1500" dirty="0" smtClean="0"/>
              <a:t>Once you have found the temperature that you like, you should not need to adjust the temperature again. Most people have the heating set somewhere between 18°C</a:t>
            </a:r>
            <a:r>
              <a:rPr lang="en-GB" sz="1500" dirty="0"/>
              <a:t> </a:t>
            </a:r>
            <a:r>
              <a:rPr lang="en-GB" sz="1500" dirty="0" smtClean="0"/>
              <a:t>and 21°C, but this is up to you.</a:t>
            </a:r>
          </a:p>
          <a:p>
            <a:pPr algn="just"/>
            <a:endParaRPr lang="en-GB" sz="1500" dirty="0"/>
          </a:p>
          <a:p>
            <a:pPr algn="just"/>
            <a:r>
              <a:rPr lang="en-GB" sz="1500" dirty="0" smtClean="0"/>
              <a:t>In summer, if you want make sure that the heating doesn’t come on, turn the temperature down to 10.0°C using the down arrow. </a:t>
            </a:r>
          </a:p>
          <a:p>
            <a:pPr algn="just"/>
            <a:r>
              <a:rPr lang="en-GB" sz="1500" dirty="0" smtClean="0"/>
              <a:t>Remember to turn up the selected temperature towards the end of summer though.</a:t>
            </a:r>
          </a:p>
          <a:p>
            <a:pPr algn="just"/>
            <a:endParaRPr lang="en-GB" sz="1500" dirty="0"/>
          </a:p>
          <a:p>
            <a:pPr algn="just"/>
            <a:r>
              <a:rPr lang="en-GB" sz="1500" b="1" dirty="0" smtClean="0">
                <a:solidFill>
                  <a:schemeClr val="bg1"/>
                </a:solidFill>
              </a:rPr>
              <a:t>If you </a:t>
            </a:r>
            <a:r>
              <a:rPr lang="en-GB" sz="1500" b="1" dirty="0" smtClean="0">
                <a:solidFill>
                  <a:schemeClr val="bg1"/>
                </a:solidFill>
              </a:rPr>
              <a:t>have any issues with your heating, or if an error code appears on the controller</a:t>
            </a:r>
            <a:r>
              <a:rPr lang="en-GB" sz="1500" b="1" dirty="0" smtClean="0">
                <a:solidFill>
                  <a:schemeClr val="bg1"/>
                </a:solidFill>
              </a:rPr>
              <a:t>, </a:t>
            </a:r>
            <a:r>
              <a:rPr lang="en-GB" sz="1500" b="1" dirty="0" smtClean="0">
                <a:solidFill>
                  <a:schemeClr val="bg1"/>
                </a:solidFill>
              </a:rPr>
              <a:t>you will need to contact Stroud District Council (01453 754 </a:t>
            </a:r>
            <a:r>
              <a:rPr lang="en-GB" sz="1500" b="1" dirty="0" smtClean="0">
                <a:solidFill>
                  <a:schemeClr val="bg1"/>
                </a:solidFill>
              </a:rPr>
              <a:t>852) </a:t>
            </a:r>
            <a:r>
              <a:rPr lang="en-GB" sz="1500" b="1" dirty="0" smtClean="0">
                <a:solidFill>
                  <a:schemeClr val="bg1"/>
                </a:solidFill>
              </a:rPr>
              <a:t>to arrange for an Engineer to visit to adjust this.</a:t>
            </a:r>
          </a:p>
          <a:p>
            <a:endParaRPr lang="en-GB" sz="1400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grpSp>
        <p:nvGrpSpPr>
          <p:cNvPr id="33" name="Group 32"/>
          <p:cNvGrpSpPr/>
          <p:nvPr/>
        </p:nvGrpSpPr>
        <p:grpSpPr>
          <a:xfrm>
            <a:off x="301124" y="1187624"/>
            <a:ext cx="6363992" cy="3168352"/>
            <a:chOff x="301124" y="1500366"/>
            <a:chExt cx="6363992" cy="3168352"/>
          </a:xfrm>
        </p:grpSpPr>
        <p:sp>
          <p:nvSpPr>
            <p:cNvPr id="29" name="Rectangle 28"/>
            <p:cNvSpPr/>
            <p:nvPr/>
          </p:nvSpPr>
          <p:spPr>
            <a:xfrm>
              <a:off x="301124" y="1500366"/>
              <a:ext cx="6264696" cy="316835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" name="Picture 5" descr="Mitsubishi wireless room stat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99492" y="2267744"/>
              <a:ext cx="2857500" cy="1514475"/>
            </a:xfrm>
            <a:prstGeom prst="rect">
              <a:avLst/>
            </a:prstGeom>
          </p:spPr>
        </p:pic>
        <p:cxnSp>
          <p:nvCxnSpPr>
            <p:cNvPr id="9" name="Straight Arrow Connector 8"/>
            <p:cNvCxnSpPr/>
            <p:nvPr/>
          </p:nvCxnSpPr>
          <p:spPr>
            <a:xfrm flipH="1">
              <a:off x="3068960" y="2195736"/>
              <a:ext cx="720080" cy="432048"/>
            </a:xfrm>
            <a:prstGeom prst="straightConnector1">
              <a:avLst/>
            </a:prstGeom>
            <a:ln w="15875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3743240" y="1979712"/>
              <a:ext cx="29020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Press to increase room temperature</a:t>
              </a:r>
              <a:endParaRPr lang="en-GB" sz="1400" dirty="0"/>
            </a:p>
          </p:txBody>
        </p:sp>
        <p:cxnSp>
          <p:nvCxnSpPr>
            <p:cNvPr id="14" name="Straight Arrow Connector 13"/>
            <p:cNvCxnSpPr>
              <a:stCxn id="15" idx="1"/>
            </p:cNvCxnSpPr>
            <p:nvPr/>
          </p:nvCxnSpPr>
          <p:spPr>
            <a:xfrm flipH="1">
              <a:off x="3060016" y="3117003"/>
              <a:ext cx="796788" cy="86845"/>
            </a:xfrm>
            <a:prstGeom prst="straightConnector1">
              <a:avLst/>
            </a:prstGeom>
            <a:ln w="15875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3856804" y="2963114"/>
              <a:ext cx="28083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 smtClean="0"/>
                <a:t>Press to reduce room temperature</a:t>
              </a: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1340768" y="2051720"/>
              <a:ext cx="360040" cy="576064"/>
            </a:xfrm>
            <a:prstGeom prst="straightConnector1">
              <a:avLst/>
            </a:prstGeom>
            <a:ln w="15875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H="1" flipV="1">
              <a:off x="2060848" y="3203848"/>
              <a:ext cx="1152128" cy="792088"/>
            </a:xfrm>
            <a:prstGeom prst="straightConnector1">
              <a:avLst/>
            </a:prstGeom>
            <a:ln w="15875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3187701" y="3923928"/>
              <a:ext cx="292669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2. Displays current room temperature</a:t>
              </a:r>
            </a:p>
            <a:p>
              <a:pPr algn="ctr"/>
              <a:r>
                <a:rPr lang="en-GB" sz="1400" dirty="0" smtClean="0"/>
                <a:t>(Like a thermometer)</a:t>
              </a:r>
              <a:endParaRPr lang="en-GB" sz="14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43722" y="1588140"/>
              <a:ext cx="326499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1. Displays selected room temperature</a:t>
              </a:r>
            </a:p>
            <a:p>
              <a:r>
                <a:rPr lang="en-GB" sz="1400" dirty="0" smtClean="0"/>
                <a:t>(changes when you press up/down arrows</a:t>
              </a:r>
              <a:endParaRPr lang="en-GB" sz="14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628800" y="2947348"/>
              <a:ext cx="761747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500" dirty="0" smtClean="0">
                  <a:latin typeface="OCR A Extended" pitchFamily="50" charset="0"/>
                </a:rPr>
                <a:t>18.0c</a:t>
              </a:r>
              <a:endParaRPr lang="en-GB" sz="1500" dirty="0">
                <a:latin typeface="OCR A Extended" pitchFamily="50" charset="0"/>
              </a:endParaRPr>
            </a:p>
          </p:txBody>
        </p:sp>
      </p:grpSp>
      <p:sp>
        <p:nvSpPr>
          <p:cNvPr id="31" name="Rectangle 30"/>
          <p:cNvSpPr/>
          <p:nvPr/>
        </p:nvSpPr>
        <p:spPr>
          <a:xfrm>
            <a:off x="256880" y="6636704"/>
            <a:ext cx="6336704" cy="1031640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266" name="Picture 2" descr="http://intranet.stroud.gov.uk/keydocuments/Documentation/Corporate_Identity_Design_Guide/Corporate%20Identity%20Images/sdc_2clr_box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2656" y="179512"/>
            <a:ext cx="1658109" cy="7920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199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Stroud District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manprof</dc:creator>
  <cp:lastModifiedBy>Ed W</cp:lastModifiedBy>
  <cp:revision>8</cp:revision>
  <dcterms:created xsi:type="dcterms:W3CDTF">2014-07-30T13:19:03Z</dcterms:created>
  <dcterms:modified xsi:type="dcterms:W3CDTF">2015-12-04T14:27:54Z</dcterms:modified>
</cp:coreProperties>
</file>